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940" r:id="rId5"/>
    <p:sldId id="937" r:id="rId6"/>
    <p:sldId id="936" r:id="rId7"/>
    <p:sldId id="938" r:id="rId8"/>
    <p:sldId id="93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F4573D-7BEE-489B-9A82-252EE222F095}" v="1" dt="2024-04-27T11:36:49.935"/>
    <p1510:client id="{861B1C39-D7CA-49AE-9CDC-645B82037181}" v="317" dt="2024-04-27T11:27:05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Bent" userId="864a4a36-7ede-461c-b211-30731f707786" providerId="ADAL" clId="{79F4573D-7BEE-489B-9A82-252EE222F095}"/>
    <pc:docChg chg="custSel modSld">
      <pc:chgData name="Danny Bent" userId="864a4a36-7ede-461c-b211-30731f707786" providerId="ADAL" clId="{79F4573D-7BEE-489B-9A82-252EE222F095}" dt="2024-04-27T11:36:54.671" v="5" actId="1076"/>
      <pc:docMkLst>
        <pc:docMk/>
      </pc:docMkLst>
      <pc:sldChg chg="addSp delSp modSp mod delAnim modAnim">
        <pc:chgData name="Danny Bent" userId="864a4a36-7ede-461c-b211-30731f707786" providerId="ADAL" clId="{79F4573D-7BEE-489B-9A82-252EE222F095}" dt="2024-04-27T11:36:54.671" v="5" actId="1076"/>
        <pc:sldMkLst>
          <pc:docMk/>
          <pc:sldMk cId="4071874866" sldId="937"/>
        </pc:sldMkLst>
        <pc:spChg chg="del">
          <ac:chgData name="Danny Bent" userId="864a4a36-7ede-461c-b211-30731f707786" providerId="ADAL" clId="{79F4573D-7BEE-489B-9A82-252EE222F095}" dt="2024-04-27T11:29:51.760" v="2" actId="478"/>
          <ac:spMkLst>
            <pc:docMk/>
            <pc:sldMk cId="4071874866" sldId="937"/>
            <ac:spMk id="2" creationId="{995F0C30-0422-0F02-F382-2278E9E0F5AC}"/>
          </ac:spMkLst>
        </pc:spChg>
        <pc:spChg chg="del">
          <ac:chgData name="Danny Bent" userId="864a4a36-7ede-461c-b211-30731f707786" providerId="ADAL" clId="{79F4573D-7BEE-489B-9A82-252EE222F095}" dt="2024-04-27T11:29:50.091" v="1" actId="478"/>
          <ac:spMkLst>
            <pc:docMk/>
            <pc:sldMk cId="4071874866" sldId="937"/>
            <ac:spMk id="3" creationId="{2BE15227-B130-21FC-4252-22334C0D17A3}"/>
          </ac:spMkLst>
        </pc:spChg>
        <pc:picChg chg="del">
          <ac:chgData name="Danny Bent" userId="864a4a36-7ede-461c-b211-30731f707786" providerId="ADAL" clId="{79F4573D-7BEE-489B-9A82-252EE222F095}" dt="2024-04-27T11:29:44.675" v="0" actId="478"/>
          <ac:picMkLst>
            <pc:docMk/>
            <pc:sldMk cId="4071874866" sldId="937"/>
            <ac:picMk id="4" creationId="{4F3BCFEC-5B40-ABFE-ED17-5864D8D2B868}"/>
          </ac:picMkLst>
        </pc:picChg>
        <pc:picChg chg="add mod">
          <ac:chgData name="Danny Bent" userId="864a4a36-7ede-461c-b211-30731f707786" providerId="ADAL" clId="{79F4573D-7BEE-489B-9A82-252EE222F095}" dt="2024-04-27T11:36:54.671" v="5" actId="1076"/>
          <ac:picMkLst>
            <pc:docMk/>
            <pc:sldMk cId="4071874866" sldId="937"/>
            <ac:picMk id="5" creationId="{FE704B14-FFDA-DACD-65E1-3939602A9E7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E31DC-0F52-4DC7-80AF-2BC0F95436CF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A01E9-A09E-4901-BC13-AB684CC60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716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5DF96-2E1C-24D0-141C-9FD38A34D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83897D7-8391-43BB-FA6D-80CAD8CCA4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5818DE3-180D-F873-9494-1FABC928FF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787C654-17DA-6007-7CB3-39BE9EF774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01E93-30B2-459D-90BD-EE77131B3FC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973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5DF96-2E1C-24D0-141C-9FD38A34D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83897D7-8391-43BB-FA6D-80CAD8CCA4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5818DE3-180D-F873-9494-1FABC928FF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787C654-17DA-6007-7CB3-39BE9EF774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01E93-30B2-459D-90BD-EE77131B3FC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45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9943F-71F6-95D5-3F4E-DF8769FEB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ACEE72-CF97-EFB1-C6BD-C512A4D4F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4E782A-1AD4-A81C-DFE3-72835D1B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A7A3E8-1D64-AAE9-DF26-2253291B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8865FF-2A53-0879-579D-ACAC1856E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32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5F0953-E3E5-6887-0A8E-E22249F75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2BC2CA6-BC0D-F2B1-79D2-5BCEA39D4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16253C-0576-7753-5E2D-E0004A01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0B07C5-3D4E-110F-47E0-75A866CD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344E81-614F-67D8-6CB8-4DAE4D677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36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9113D37-8A99-E33B-66EB-448BBCA5F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538287-24DC-4C75-7B8B-BFD480177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B67366-4E58-88CD-4043-B903FE2B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2F2F5E-368D-1A45-4B21-8D1306A3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C43186-1609-BB2E-5081-50CDBC0B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27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Wit &amp; R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5">
            <a:extLst>
              <a:ext uri="{FF2B5EF4-FFF2-40B4-BE49-F238E27FC236}">
                <a16:creationId xmlns:a16="http://schemas.microsoft.com/office/drawing/2014/main" id="{8F59CD05-758B-322F-7C1B-7434C52EED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07364" y="6324346"/>
            <a:ext cx="1181361" cy="258427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366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85BFE-D3FD-791F-5BB3-FA5F962B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BA77BC-30AF-6B6C-8918-F1A12E041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0697C1-BEF4-516B-79FE-533BEDAC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DB205B-5E83-70B5-C273-7873BA04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C8CCE3-C37D-D25E-9A5A-4071A139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30AD5-4065-5BE5-DC70-7E86D86B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0D3CF3-73F6-03F3-38C6-F52934772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7ECFA4-33E1-B29C-5BD4-81AE366D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63EA65-3714-2815-4522-9C4806F6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7D5EE0-8008-6D16-149E-B69BC8A8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94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ABA0C-76F4-1CBC-29BF-51673506F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B03609-A303-0817-AD45-FB5B442BA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870F61-4CBD-D68F-AF92-6DA717354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22B7D0-E1D2-53E7-0DAE-824562C4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CB7CA2-F860-57BD-7BC9-D8C5F63F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A56AA9-4333-1960-F481-B36BA76F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10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08242-C9DD-662E-383C-BC689100B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DEE5AB-5ADD-508F-FDB4-A29679038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FE796AE-57AF-26C4-368B-3BBE8A7BB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3BFADBC-A7DE-9F9F-26C0-CA6E9E0B0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F56B597-6800-B443-063D-43356292B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17D7172-F764-A9AD-827D-402C9D4E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5035FDC-3E99-E020-A001-8758305E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23D28A-49DC-654E-9ACA-B996A993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09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FB1FC-D20E-24A0-5AF6-7DB413FF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96FE35-328B-F2EE-E287-F56CBA20D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396D78-1965-1C1A-9847-234C6EE2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3284E4-E42C-6ED2-5B4C-835E0508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15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4B23AC6-061E-4068-E29C-B10BBF75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089D704-49C1-BF03-E947-413E47B27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861161E-9FD2-F4BB-A4A8-C4A301D0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59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6D2E6-CF98-D6D5-746C-04452C3F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60EB8-67ED-C0C5-39AF-11857E115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E535D79-9DC5-E9EE-AA4F-5C11A244A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2DDA9C-CB3B-A0B2-B695-F7975544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F17CA4-F05C-F36C-87A0-FA7CC716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E7A8AB1-24E8-8013-98E0-4DE1FA6C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75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039FB-369E-EAEE-0270-8B5CEF28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ED2A422-0AFB-5BEF-363C-6382DF0E6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6F8C55-CE2D-3165-02CE-886FE39E0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1A882A-894E-53E2-F82C-C65590CA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3392AF-F683-8857-141E-A613E4D8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A949D8-B188-EA0A-2C6F-C5B0CD2E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26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53B554-C8B7-A6E3-389A-6192C68F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E9A3FF-668A-354D-1E4B-D0314A818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90041F-8B94-9B2B-987A-7297176F6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23E5-96A7-48BB-8D4E-395423293B15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A9F9FA-A0A2-413C-A15D-4DD498337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55A4A4-D42E-BE08-577D-E04F6B686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9FD4-2CB0-493A-AB3F-C47F5A2EF5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97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knBkx43zps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576CC-2B26-5B09-DACA-5835965DB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Vrije vorm: vorm 68">
            <a:extLst>
              <a:ext uri="{FF2B5EF4-FFF2-40B4-BE49-F238E27FC236}">
                <a16:creationId xmlns:a16="http://schemas.microsoft.com/office/drawing/2014/main" id="{4E6BECB3-E303-50AB-4F1C-DC036C6C70A1}"/>
              </a:ext>
            </a:extLst>
          </p:cNvPr>
          <p:cNvSpPr/>
          <p:nvPr/>
        </p:nvSpPr>
        <p:spPr>
          <a:xfrm>
            <a:off x="0" y="-29168"/>
            <a:ext cx="12192000" cy="1297927"/>
          </a:xfrm>
          <a:custGeom>
            <a:avLst/>
            <a:gdLst>
              <a:gd name="connsiteX0" fmla="*/ 0 w 12192000"/>
              <a:gd name="connsiteY0" fmla="*/ 0 h 2291588"/>
              <a:gd name="connsiteX1" fmla="*/ 12192000 w 12192000"/>
              <a:gd name="connsiteY1" fmla="*/ 0 h 2291588"/>
              <a:gd name="connsiteX2" fmla="*/ 12192000 w 12192000"/>
              <a:gd name="connsiteY2" fmla="*/ 2291588 h 2291588"/>
              <a:gd name="connsiteX3" fmla="*/ 0 w 12192000"/>
              <a:gd name="connsiteY3" fmla="*/ 2291588 h 229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291588">
                <a:moveTo>
                  <a:pt x="0" y="0"/>
                </a:moveTo>
                <a:lnTo>
                  <a:pt x="12192000" y="0"/>
                </a:lnTo>
                <a:lnTo>
                  <a:pt x="12192000" y="2291588"/>
                </a:lnTo>
                <a:lnTo>
                  <a:pt x="0" y="2291588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46486204-89BD-E885-62FB-9A2E88301968}"/>
              </a:ext>
            </a:extLst>
          </p:cNvPr>
          <p:cNvSpPr/>
          <p:nvPr/>
        </p:nvSpPr>
        <p:spPr>
          <a:xfrm>
            <a:off x="0" y="6211310"/>
            <a:ext cx="12192000" cy="646689"/>
          </a:xfrm>
          <a:custGeom>
            <a:avLst/>
            <a:gdLst>
              <a:gd name="connsiteX0" fmla="*/ 0 w 12192000"/>
              <a:gd name="connsiteY0" fmla="*/ 0 h 2291588"/>
              <a:gd name="connsiteX1" fmla="*/ 12192000 w 12192000"/>
              <a:gd name="connsiteY1" fmla="*/ 0 h 2291588"/>
              <a:gd name="connsiteX2" fmla="*/ 12192000 w 12192000"/>
              <a:gd name="connsiteY2" fmla="*/ 2291588 h 2291588"/>
              <a:gd name="connsiteX3" fmla="*/ 0 w 12192000"/>
              <a:gd name="connsiteY3" fmla="*/ 2291588 h 229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291588">
                <a:moveTo>
                  <a:pt x="0" y="0"/>
                </a:moveTo>
                <a:lnTo>
                  <a:pt x="12192000" y="0"/>
                </a:lnTo>
                <a:lnTo>
                  <a:pt x="12192000" y="2291588"/>
                </a:lnTo>
                <a:lnTo>
                  <a:pt x="0" y="2291588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sp>
        <p:nvSpPr>
          <p:cNvPr id="71" name="Tijdelijke aanduiding voor tekst 70">
            <a:extLst>
              <a:ext uri="{FF2B5EF4-FFF2-40B4-BE49-F238E27FC236}">
                <a16:creationId xmlns:a16="http://schemas.microsoft.com/office/drawing/2014/main" id="{371875F4-AA94-EE32-98AA-4B2B9A271D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F4BB8BB-E74A-4753-1C92-784F89192023}"/>
              </a:ext>
            </a:extLst>
          </p:cNvPr>
          <p:cNvSpPr txBox="1"/>
          <p:nvPr/>
        </p:nvSpPr>
        <p:spPr>
          <a:xfrm>
            <a:off x="558279" y="201177"/>
            <a:ext cx="10585449" cy="539360"/>
          </a:xfrm>
          <a:prstGeom prst="rect">
            <a:avLst/>
          </a:prstGeom>
          <a:noFill/>
        </p:spPr>
        <p:txBody>
          <a:bodyPr wrap="square" lIns="0" tIns="144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3200" b="1" kern="800" cap="all" dirty="0">
                <a:solidFill>
                  <a:schemeClr val="bg1"/>
                </a:solidFill>
                <a:latin typeface="Arial"/>
                <a:cs typeface="Arial"/>
                <a:sym typeface="Arial"/>
                <a:rtl val="0"/>
              </a:rPr>
              <a:t>De rol van de docent</a:t>
            </a:r>
            <a:r>
              <a:rPr lang="nl-NL" sz="3200" b="1" kern="800" cap="all" dirty="0">
                <a:solidFill>
                  <a:srgbClr val="E50056"/>
                </a:solidFill>
                <a:latin typeface="Arial"/>
                <a:cs typeface="Arial"/>
                <a:sym typeface="Arial"/>
                <a:rtl val="0"/>
              </a:rPr>
              <a:t>_</a:t>
            </a:r>
            <a:endParaRPr lang="nl-NL" sz="3200" b="1" kern="800" baseline="0" dirty="0">
              <a:solidFill>
                <a:srgbClr val="E50056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ADC5749-294F-E8CA-06B7-5EF76AA71AF7}"/>
              </a:ext>
            </a:extLst>
          </p:cNvPr>
          <p:cNvSpPr txBox="1"/>
          <p:nvPr/>
        </p:nvSpPr>
        <p:spPr>
          <a:xfrm>
            <a:off x="746449" y="1698171"/>
            <a:ext cx="10300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Sheet 2: </a:t>
            </a:r>
            <a:r>
              <a:rPr lang="en-US" dirty="0" err="1"/>
              <a:t>Filmbeelden</a:t>
            </a:r>
            <a:r>
              <a:rPr lang="en-US" dirty="0"/>
              <a:t> </a:t>
            </a:r>
            <a:r>
              <a:rPr lang="en-US" dirty="0" err="1"/>
              <a:t>openheid</a:t>
            </a:r>
            <a:r>
              <a:rPr lang="en-US" dirty="0"/>
              <a:t> vs </a:t>
            </a:r>
            <a:r>
              <a:rPr lang="en-US" dirty="0" err="1"/>
              <a:t>redeneren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Sheet 3: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3 </a:t>
            </a:r>
            <a:r>
              <a:rPr lang="en-US" dirty="0" err="1"/>
              <a:t>momenten</a:t>
            </a:r>
            <a:r>
              <a:rPr lang="en-US" dirty="0"/>
              <a:t> </a:t>
            </a:r>
            <a:r>
              <a:rPr lang="en-US" dirty="0" err="1"/>
              <a:t>zichtbaar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openheid</a:t>
            </a:r>
            <a:r>
              <a:rPr lang="en-US" dirty="0"/>
              <a:t> van de docent </a:t>
            </a:r>
            <a:r>
              <a:rPr lang="en-US" dirty="0" err="1"/>
              <a:t>leidt</a:t>
            </a:r>
            <a:r>
              <a:rPr lang="en-US" dirty="0"/>
              <a:t> tot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hoger</a:t>
            </a:r>
            <a:r>
              <a:rPr lang="en-US" dirty="0"/>
              <a:t> </a:t>
            </a:r>
            <a:r>
              <a:rPr lang="en-US" dirty="0" err="1"/>
              <a:t>redeneerniveau</a:t>
            </a:r>
            <a:r>
              <a:rPr lang="en-US" dirty="0"/>
              <a:t> van de student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Sheet 4: </a:t>
            </a:r>
            <a:r>
              <a:rPr lang="en-US" dirty="0" err="1"/>
              <a:t>Transcriptie</a:t>
            </a:r>
            <a:r>
              <a:rPr lang="en-US" dirty="0"/>
              <a:t> van de </a:t>
            </a:r>
            <a:r>
              <a:rPr lang="en-US" dirty="0" err="1"/>
              <a:t>filmbeelden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244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media 4" title="Fragment onderzoek DE01 mp4 Source">
            <a:hlinkClick r:id="" action="ppaction://media"/>
            <a:extLst>
              <a:ext uri="{FF2B5EF4-FFF2-40B4-BE49-F238E27FC236}">
                <a16:creationId xmlns:a16="http://schemas.microsoft.com/office/drawing/2014/main" id="{FE704B14-FFDA-DACD-65E1-3939602A9E7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3250" y="286950"/>
            <a:ext cx="10407650" cy="587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87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576CC-2B26-5B09-DACA-5835965DB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Vrije vorm: vorm 68">
            <a:extLst>
              <a:ext uri="{FF2B5EF4-FFF2-40B4-BE49-F238E27FC236}">
                <a16:creationId xmlns:a16="http://schemas.microsoft.com/office/drawing/2014/main" id="{4E6BECB3-E303-50AB-4F1C-DC036C6C70A1}"/>
              </a:ext>
            </a:extLst>
          </p:cNvPr>
          <p:cNvSpPr/>
          <p:nvPr/>
        </p:nvSpPr>
        <p:spPr>
          <a:xfrm>
            <a:off x="0" y="-29168"/>
            <a:ext cx="12192000" cy="1297927"/>
          </a:xfrm>
          <a:custGeom>
            <a:avLst/>
            <a:gdLst>
              <a:gd name="connsiteX0" fmla="*/ 0 w 12192000"/>
              <a:gd name="connsiteY0" fmla="*/ 0 h 2291588"/>
              <a:gd name="connsiteX1" fmla="*/ 12192000 w 12192000"/>
              <a:gd name="connsiteY1" fmla="*/ 0 h 2291588"/>
              <a:gd name="connsiteX2" fmla="*/ 12192000 w 12192000"/>
              <a:gd name="connsiteY2" fmla="*/ 2291588 h 2291588"/>
              <a:gd name="connsiteX3" fmla="*/ 0 w 12192000"/>
              <a:gd name="connsiteY3" fmla="*/ 2291588 h 229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291588">
                <a:moveTo>
                  <a:pt x="0" y="0"/>
                </a:moveTo>
                <a:lnTo>
                  <a:pt x="12192000" y="0"/>
                </a:lnTo>
                <a:lnTo>
                  <a:pt x="12192000" y="2291588"/>
                </a:lnTo>
                <a:lnTo>
                  <a:pt x="0" y="2291588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46486204-89BD-E885-62FB-9A2E88301968}"/>
              </a:ext>
            </a:extLst>
          </p:cNvPr>
          <p:cNvSpPr/>
          <p:nvPr/>
        </p:nvSpPr>
        <p:spPr>
          <a:xfrm>
            <a:off x="0" y="6211310"/>
            <a:ext cx="12192000" cy="646689"/>
          </a:xfrm>
          <a:custGeom>
            <a:avLst/>
            <a:gdLst>
              <a:gd name="connsiteX0" fmla="*/ 0 w 12192000"/>
              <a:gd name="connsiteY0" fmla="*/ 0 h 2291588"/>
              <a:gd name="connsiteX1" fmla="*/ 12192000 w 12192000"/>
              <a:gd name="connsiteY1" fmla="*/ 0 h 2291588"/>
              <a:gd name="connsiteX2" fmla="*/ 12192000 w 12192000"/>
              <a:gd name="connsiteY2" fmla="*/ 2291588 h 2291588"/>
              <a:gd name="connsiteX3" fmla="*/ 0 w 12192000"/>
              <a:gd name="connsiteY3" fmla="*/ 2291588 h 229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291588">
                <a:moveTo>
                  <a:pt x="0" y="0"/>
                </a:moveTo>
                <a:lnTo>
                  <a:pt x="12192000" y="0"/>
                </a:lnTo>
                <a:lnTo>
                  <a:pt x="12192000" y="2291588"/>
                </a:lnTo>
                <a:lnTo>
                  <a:pt x="0" y="2291588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sp>
        <p:nvSpPr>
          <p:cNvPr id="71" name="Tijdelijke aanduiding voor tekst 70">
            <a:extLst>
              <a:ext uri="{FF2B5EF4-FFF2-40B4-BE49-F238E27FC236}">
                <a16:creationId xmlns:a16="http://schemas.microsoft.com/office/drawing/2014/main" id="{371875F4-AA94-EE32-98AA-4B2B9A271D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F4BB8BB-E74A-4753-1C92-784F89192023}"/>
              </a:ext>
            </a:extLst>
          </p:cNvPr>
          <p:cNvSpPr txBox="1"/>
          <p:nvPr/>
        </p:nvSpPr>
        <p:spPr>
          <a:xfrm>
            <a:off x="558279" y="201177"/>
            <a:ext cx="10585449" cy="539360"/>
          </a:xfrm>
          <a:prstGeom prst="rect">
            <a:avLst/>
          </a:prstGeom>
          <a:noFill/>
        </p:spPr>
        <p:txBody>
          <a:bodyPr wrap="square" lIns="0" tIns="144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3200" b="1" kern="800" cap="all" dirty="0">
                <a:solidFill>
                  <a:schemeClr val="bg1"/>
                </a:solidFill>
                <a:latin typeface="Arial"/>
                <a:cs typeface="Arial"/>
                <a:sym typeface="Arial"/>
                <a:rtl val="0"/>
              </a:rPr>
              <a:t>De rol van de docent</a:t>
            </a:r>
            <a:r>
              <a:rPr lang="nl-NL" sz="3200" b="1" kern="800" cap="all" dirty="0">
                <a:solidFill>
                  <a:srgbClr val="E50056"/>
                </a:solidFill>
                <a:latin typeface="Arial"/>
                <a:cs typeface="Arial"/>
                <a:sym typeface="Arial"/>
                <a:rtl val="0"/>
              </a:rPr>
              <a:t>_</a:t>
            </a:r>
            <a:endParaRPr lang="nl-NL" sz="3200" b="1" kern="800" baseline="0" dirty="0">
              <a:solidFill>
                <a:srgbClr val="E50056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62D618E-0580-1FB6-CF22-E8DA2975FD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40" y="1360012"/>
            <a:ext cx="9918158" cy="47816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35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83659AD-7E0E-3791-4D65-C91FC1F88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40279"/>
              </p:ext>
            </p:extLst>
          </p:nvPr>
        </p:nvGraphicFramePr>
        <p:xfrm>
          <a:off x="1029089" y="444100"/>
          <a:ext cx="10133822" cy="5969799"/>
        </p:xfrm>
        <a:graphic>
          <a:graphicData uri="http://schemas.openxmlformats.org/drawingml/2006/table">
            <a:tbl>
              <a:tblPr/>
              <a:tblGrid>
                <a:gridCol w="429782">
                  <a:extLst>
                    <a:ext uri="{9D8B030D-6E8A-4147-A177-3AD203B41FA5}">
                      <a16:colId xmlns:a16="http://schemas.microsoft.com/office/drawing/2014/main" val="3836433980"/>
                    </a:ext>
                  </a:extLst>
                </a:gridCol>
                <a:gridCol w="361922">
                  <a:extLst>
                    <a:ext uri="{9D8B030D-6E8A-4147-A177-3AD203B41FA5}">
                      <a16:colId xmlns:a16="http://schemas.microsoft.com/office/drawing/2014/main" val="2337780928"/>
                    </a:ext>
                  </a:extLst>
                </a:gridCol>
                <a:gridCol w="361922">
                  <a:extLst>
                    <a:ext uri="{9D8B030D-6E8A-4147-A177-3AD203B41FA5}">
                      <a16:colId xmlns:a16="http://schemas.microsoft.com/office/drawing/2014/main" val="2549067708"/>
                    </a:ext>
                  </a:extLst>
                </a:gridCol>
                <a:gridCol w="938736">
                  <a:extLst>
                    <a:ext uri="{9D8B030D-6E8A-4147-A177-3AD203B41FA5}">
                      <a16:colId xmlns:a16="http://schemas.microsoft.com/office/drawing/2014/main" val="254094386"/>
                    </a:ext>
                  </a:extLst>
                </a:gridCol>
                <a:gridCol w="8041460">
                  <a:extLst>
                    <a:ext uri="{9D8B030D-6E8A-4147-A177-3AD203B41FA5}">
                      <a16:colId xmlns:a16="http://schemas.microsoft.com/office/drawing/2014/main" val="1990582494"/>
                    </a:ext>
                  </a:extLst>
                </a:gridCol>
              </a:tblGrid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Codeset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Time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T (sec)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Tekst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419543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0:01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Welke items komen naar voren?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520715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0:02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P: Vanuit verschillende perspectieven kunnen bekijken.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544530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0:05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Verschillende perspectieven, dus met meerdere brillen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232062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0:08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P. Meerdere invalshoeken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959379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0:12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J: Nieuwsgiering zijn, open houding hebben, kritisch zijn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471706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0:10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Meerdere invalshoeken. Oke! Nieuwsgierig! Kritisch!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99564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0:17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D: Bedachtzaam  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292727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0:18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Wat zei je?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415343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0:19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D: Bedachtzaam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05621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0:20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Bedachtzaam....Oke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163453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0:25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Aanvulling van he... Hebben julle nog aanvullingen? Diego.....of Xander....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593483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0:38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Vergroten van kennis, opzoek naar kennis van anderen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55310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0:44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Oke....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403664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7726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46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0:46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En waarom zou je dat moeten hebben als docent SBO? Hoe verhoudt zich dit tot de praktijk?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85825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0:52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M: Je wilt beter worden of iemand beter maken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75237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0:57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mm mm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02064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0:58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M: Je kunt eigenlijk twee verschillende soorten praktijkondezoek doen. Praktijkgestuurd … praktijkgericht…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06083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… Gestuurd heeft vooral betrekking op jezelf…Gericht is vooral dat het betrekking heeft op meerdere docenten…dus bijvoorbeeld de groepsdynamiek in de klas..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445927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1:16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036530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73982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1:21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Hoe kijk jij daar tegen aan Kim?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48452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1:22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K. Nou uh…wat net gezegd is zo zie ik het ook voor me….dat je voor een organisatie iets gaat verbeteren, oplossen, kennis delen, kennis toe eigenen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974628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voor studenten….onderwijs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036136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1:26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mm mm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75471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1:41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He...als jullie dat nu vertalen naar iets praktisch. Dit zijn best wel abstracte begrippen... voor de organisatie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852865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1:53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K: Nou ik heb nu…niet echt…Ik doe nu niet echt een onderzoek…waar bij ik…Laat ik het zo zeggen… Ik kan me wel voorstellen dat wanneer iemand gaat onderzoeken over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94734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formatief of summatief  handelen… wat heeft meer invloed…wat is zeg…komt beter uit de test…uh.....ik denk dat je daar als docent...student...organisatie profijt 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20328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 van kan hebben.......of wil je nog specifieker....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10017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2:16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mm  mm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162010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2:19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Nee nee dat is een voorbeeld... ja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593762"/>
                  </a:ext>
                </a:extLst>
              </a:tr>
              <a:tr h="180903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123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2:22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Heel goed...heel goed....Ja...mmm...mmm</a:t>
                      </a:r>
                    </a:p>
                  </a:txBody>
                  <a:tcPr marL="4884" marR="4884" marT="4884" marB="2930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01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8F6A7CD-6DEA-497D-5AF1-23618092E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59979"/>
              </p:ext>
            </p:extLst>
          </p:nvPr>
        </p:nvGraphicFramePr>
        <p:xfrm>
          <a:off x="638563" y="255036"/>
          <a:ext cx="9906000" cy="6202671"/>
        </p:xfrm>
        <a:graphic>
          <a:graphicData uri="http://schemas.openxmlformats.org/drawingml/2006/table">
            <a:tbl>
              <a:tblPr/>
              <a:tblGrid>
                <a:gridCol w="420121">
                  <a:extLst>
                    <a:ext uri="{9D8B030D-6E8A-4147-A177-3AD203B41FA5}">
                      <a16:colId xmlns:a16="http://schemas.microsoft.com/office/drawing/2014/main" val="2250549472"/>
                    </a:ext>
                  </a:extLst>
                </a:gridCol>
                <a:gridCol w="353786">
                  <a:extLst>
                    <a:ext uri="{9D8B030D-6E8A-4147-A177-3AD203B41FA5}">
                      <a16:colId xmlns:a16="http://schemas.microsoft.com/office/drawing/2014/main" val="31723888"/>
                    </a:ext>
                  </a:extLst>
                </a:gridCol>
                <a:gridCol w="353786">
                  <a:extLst>
                    <a:ext uri="{9D8B030D-6E8A-4147-A177-3AD203B41FA5}">
                      <a16:colId xmlns:a16="http://schemas.microsoft.com/office/drawing/2014/main" val="2691709754"/>
                    </a:ext>
                  </a:extLst>
                </a:gridCol>
                <a:gridCol w="917632">
                  <a:extLst>
                    <a:ext uri="{9D8B030D-6E8A-4147-A177-3AD203B41FA5}">
                      <a16:colId xmlns:a16="http://schemas.microsoft.com/office/drawing/2014/main" val="782979563"/>
                    </a:ext>
                  </a:extLst>
                </a:gridCol>
                <a:gridCol w="7860675">
                  <a:extLst>
                    <a:ext uri="{9D8B030D-6E8A-4147-A177-3AD203B41FA5}">
                      <a16:colId xmlns:a16="http://schemas.microsoft.com/office/drawing/2014/main" val="1885706334"/>
                    </a:ext>
                  </a:extLst>
                </a:gridCol>
              </a:tblGrid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2:21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P: Of die van LV2A of hoe heet die ook al weer….Met die hand oog coordinatie… en het impliciet leren…of dat meer resultaat geeft dan expliciet leren….s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8313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2:34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mm mm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92537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2:35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J: In theorie zou het toch al het praktijkonderzoek die wij nu doen kunnen zijn.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126328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2:39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11908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2:42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Maar is het altijd praktijk onderzoek... heeft die onderzoekende houding altijd met...praktijk onderzoek te maken...of zijn er ook...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767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2:54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D: Het kan ook zijn dat zelf meer wilt weten dat is dan ook al onderzoekend...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024982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2:58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D: Verdiept in de theorie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046687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2:57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836040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2:59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26666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3:01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2478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3:02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23170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15462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3:02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Sanne...Jij kijkt echt heel erg moeilijk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22356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3:05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Vertel?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50232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3:06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Je hebt toch eigenlijk alleen al een onderzoekende houding nodig alleen al voor..de opleiding…als je lesgeeft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5285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…Ik kan me gewoon niet voorstellen dat je lesgeeft zonder onderzoekende houding….dus ik kan het niet specifieker maken…Omdat je het altijd nodig hebt..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018889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3:16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43950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3:22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Jij kan gewoon Sanne tekenen?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235685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3:24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Nee, sowieso een gymdocent in het algemeen…Jij doet een warming up…Je ziet dat de leerlingen moe worden….dat het teveel is….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04080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Oh nou de volgende keer in mijn warming up ga ik dat dus  niet meer doen….Mijn onderzoekende houding was mijn observatie dat ze te moe werden 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58565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 waardoor ze de rest van de gymles aan het klooien waren en het resultaat voor de volgende keer is dat ik de warming up wat korter doe.. of zo...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9297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3:28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98062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3:33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Ja...Ja...Ja...Hou vast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6322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3:47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Ik ben bij jou op stagebezoek geweest?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1718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3:51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Ja  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32293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3:51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Piet...of Jan...Hoe heette je stagebegeleider?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2723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3:54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S. Jan…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9085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3:55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Jan!! Uhmmm Jan!! Nou Jij hebt net een plaatje geschets van de ideale startbekwame docent zoals jij hem ziet...gymleraar....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05660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4:08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Past dat plaatje dan ook op Jan? 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034916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4:18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Je vindt dat iedereen dat moet zijn?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41378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4:22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Wat zou je ....welk knopje Jan moeten draaien om ook die onderzoekende houding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57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S. Ja daar heb je helemaal gelijk…..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3402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4:29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Wat zeg je?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357630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Je hebt wel gelijk denk ik…..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695925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4:33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 maar aan welk knopje zou die moeten draaien?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31497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Ja misschien…uhm…....beetje nieuwsgierig…...ja …verschillende pespectieven…denk ik…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75654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4:41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Jaaaa...jaaa. Heel goed......Want dat mist...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329375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S: uhhh…..jaa….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439539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4:46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Dus het is..harstikke goed om vanuit jou...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457501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4:51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Ja...ja..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652557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Docent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4:53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Zo zie je dat het niet altijd...op gaat voor de praktijk...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7377"/>
                  </a:ext>
                </a:extLst>
              </a:tr>
              <a:tr h="148771"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Student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5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4:55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P: Dit hoor je dan wel vaker….Zou wel iemand zijn die langer in het vak zit…..Ik had het zelfde dat….nou dat is dit ook…. </a:t>
                      </a:r>
                    </a:p>
                  </a:txBody>
                  <a:tcPr marL="3837" marR="3837" marT="3837" marB="2302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112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E627924DC9B646BCCD67E4462B5EFA" ma:contentTypeVersion="14" ma:contentTypeDescription="Een nieuw document maken." ma:contentTypeScope="" ma:versionID="eb54d48ff67601bcacaef5f7eab0eaff">
  <xsd:schema xmlns:xsd="http://www.w3.org/2001/XMLSchema" xmlns:xs="http://www.w3.org/2001/XMLSchema" xmlns:p="http://schemas.microsoft.com/office/2006/metadata/properties" xmlns:ns2="d35032d9-7df6-4e79-a046-d216c917fc3e" xmlns:ns3="64ee128f-0ace-4503-8ea9-0f1695dcbb68" targetNamespace="http://schemas.microsoft.com/office/2006/metadata/properties" ma:root="true" ma:fieldsID="a734e53ce15cefa31c516d24d0bca40d" ns2:_="" ns3:_="">
    <xsd:import namespace="d35032d9-7df6-4e79-a046-d216c917fc3e"/>
    <xsd:import namespace="64ee128f-0ace-4503-8ea9-0f1695dcb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5032d9-7df6-4e79-a046-d216c917fc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e128f-0ace-4503-8ea9-0f1695dcbb6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aef34c-0feb-4214-8b8a-8ddc760ca8aa}" ma:internalName="TaxCatchAll" ma:showField="CatchAllData" ma:web="64ee128f-0ace-4503-8ea9-0f1695dcbb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5032d9-7df6-4e79-a046-d216c917fc3e">
      <Terms xmlns="http://schemas.microsoft.com/office/infopath/2007/PartnerControls"/>
    </lcf76f155ced4ddcb4097134ff3c332f>
    <TaxCatchAll xmlns="64ee128f-0ace-4503-8ea9-0f1695dcbb6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365F4C-83EC-472A-BAF2-9C2E08B9A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5032d9-7df6-4e79-a046-d216c917fc3e"/>
    <ds:schemaRef ds:uri="64ee128f-0ace-4503-8ea9-0f1695dcbb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93D6C3-F048-403D-8A6A-C2EB41F26570}">
  <ds:schemaRefs>
    <ds:schemaRef ds:uri="64ee128f-0ace-4503-8ea9-0f1695dcbb68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d35032d9-7df6-4e79-a046-d216c917fc3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CBCCD2-5392-42F1-B4D0-A8E566AB45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998</Words>
  <Application>Microsoft Office PowerPoint</Application>
  <PresentationFormat>Breedbeeld</PresentationFormat>
  <Paragraphs>208</Paragraphs>
  <Slides>5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Danny Bent</dc:creator>
  <cp:lastModifiedBy>Danny Bent</cp:lastModifiedBy>
  <cp:revision>2</cp:revision>
  <dcterms:created xsi:type="dcterms:W3CDTF">2024-04-05T05:34:48Z</dcterms:created>
  <dcterms:modified xsi:type="dcterms:W3CDTF">2024-04-27T11:36:55Z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0x010100F2E627924DC9B646BCCD67E4462B5EFA</vt:lpwstr>
  </property>
  <property fmtid="{D5CDD505-2E9C-101B-9397-08002B2CF9AE}" pid="3" name="MediaServiceImageTags">
    <vt:lpwstr/>
  </property>
</Properties>
</file>